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7.svg" ContentType="image/svg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60" r:id="rId4"/>
    <p:sldMasterId id="2147483664" r:id="rId5"/>
    <p:sldMasterId id="2147483684" r:id="rId6"/>
  </p:sldMasterIdLst>
  <p:notesMasterIdLst>
    <p:notesMasterId r:id="rId8"/>
  </p:notesMasterIdLst>
  <p:handoutMasterIdLst>
    <p:handoutMasterId r:id="rId50"/>
  </p:handoutMasterIdLst>
  <p:sldIdLst>
    <p:sldId id="260" r:id="rId7"/>
    <p:sldId id="424" r:id="rId9"/>
    <p:sldId id="268" r:id="rId10"/>
    <p:sldId id="265" r:id="rId11"/>
    <p:sldId id="428" r:id="rId12"/>
    <p:sldId id="429" r:id="rId13"/>
    <p:sldId id="436" r:id="rId14"/>
    <p:sldId id="430" r:id="rId15"/>
    <p:sldId id="431" r:id="rId16"/>
    <p:sldId id="432" r:id="rId17"/>
    <p:sldId id="433" r:id="rId18"/>
    <p:sldId id="434" r:id="rId19"/>
    <p:sldId id="435" r:id="rId20"/>
    <p:sldId id="425" r:id="rId21"/>
    <p:sldId id="426" r:id="rId22"/>
    <p:sldId id="439" r:id="rId23"/>
    <p:sldId id="437" r:id="rId24"/>
    <p:sldId id="438" r:id="rId25"/>
    <p:sldId id="443" r:id="rId26"/>
    <p:sldId id="440" r:id="rId27"/>
    <p:sldId id="444" r:id="rId28"/>
    <p:sldId id="445" r:id="rId29"/>
    <p:sldId id="446" r:id="rId30"/>
    <p:sldId id="447" r:id="rId31"/>
    <p:sldId id="448" r:id="rId32"/>
    <p:sldId id="449" r:id="rId33"/>
    <p:sldId id="442" r:id="rId34"/>
    <p:sldId id="451" r:id="rId35"/>
    <p:sldId id="452" r:id="rId36"/>
    <p:sldId id="453" r:id="rId37"/>
    <p:sldId id="455" r:id="rId38"/>
    <p:sldId id="454" r:id="rId39"/>
    <p:sldId id="457" r:id="rId40"/>
    <p:sldId id="458" r:id="rId41"/>
    <p:sldId id="459" r:id="rId42"/>
    <p:sldId id="460" r:id="rId43"/>
    <p:sldId id="463" r:id="rId44"/>
    <p:sldId id="464" r:id="rId45"/>
    <p:sldId id="466" r:id="rId46"/>
    <p:sldId id="467" r:id="rId47"/>
    <p:sldId id="465" r:id="rId48"/>
    <p:sldId id="264" r:id="rId49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00000"/>
    <a:srgbClr val="00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2"/>
    <p:restoredTop sz="96355" autoAdjust="0"/>
  </p:normalViewPr>
  <p:slideViewPr>
    <p:cSldViewPr snapToGrid="0">
      <p:cViewPr varScale="1">
        <p:scale>
          <a:sx n="106" d="100"/>
          <a:sy n="106" d="100"/>
        </p:scale>
        <p:origin x="11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4" Type="http://schemas.openxmlformats.org/officeDocument/2006/relationships/tags" Target="tags/tag1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3A417-5DD8-DB43-9A18-BDD538125C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EF74-C2A5-6145-8BBB-60FC3E55B1A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4.xml"/><Relationship Id="rId20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7" Type="http://schemas.openxmlformats.org/officeDocument/2006/relationships/image" Target="../media/image7.png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目录</a:t>
              </a:r>
              <a:endParaRPr lang="zh-CN" altLang="en-US" sz="4200" b="1" i="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阿里巴巴普惠体 R" panose="00020600040101010101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阿里巴巴普惠体 R" panose="00020600040101010101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4982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697720" y="6582410"/>
            <a:ext cx="2494280" cy="307975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755505" y="6555105"/>
            <a:ext cx="243649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高级数字化人才培训专家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651000" y="2244725"/>
            <a:ext cx="10541000" cy="11588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数据分析简介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en-GB" altLang="zh-CN" dirty="0"/>
              <a:t>Matplotlib</a:t>
            </a:r>
            <a:endParaRPr lang="en-GB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Matplotlib </a:t>
            </a:r>
            <a:r>
              <a:rPr lang="zh-CN" altLang="en-US" dirty="0"/>
              <a:t>是一个功能强大的数据可视化开源</a:t>
            </a:r>
            <a:r>
              <a:rPr lang="en-US" altLang="zh-CN" dirty="0"/>
              <a:t>Python</a:t>
            </a:r>
            <a:r>
              <a:rPr lang="zh-CN" altLang="en-US" dirty="0"/>
              <a:t>库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Python</a:t>
            </a:r>
            <a:r>
              <a:rPr lang="zh-CN" altLang="en-US" dirty="0"/>
              <a:t>中使用最多的图形绘图库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可以创建静态</a:t>
            </a:r>
            <a:r>
              <a:rPr lang="en-US" altLang="zh-CN" dirty="0"/>
              <a:t>, </a:t>
            </a:r>
            <a:r>
              <a:rPr lang="zh-CN" altLang="en-US" dirty="0"/>
              <a:t>动态和交互式的图表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87729" y="1989138"/>
            <a:ext cx="2921492" cy="7011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</a:t>
            </a:r>
            <a:r>
              <a:rPr lang="en-GB" altLang="zh-CN" dirty="0"/>
              <a:t>Seaborn </a:t>
            </a:r>
            <a:endParaRPr lang="en-GB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Seaborn</a:t>
            </a:r>
            <a:r>
              <a:rPr lang="zh-CN" altLang="en-US" dirty="0"/>
              <a:t>是一个</a:t>
            </a:r>
            <a:r>
              <a:rPr lang="en-US" altLang="zh-CN" dirty="0"/>
              <a:t>Python</a:t>
            </a:r>
            <a:r>
              <a:rPr lang="zh-CN" altLang="en-US" dirty="0"/>
              <a:t>数据可视化开源库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建立在</a:t>
            </a:r>
            <a:r>
              <a:rPr lang="en-GB" altLang="zh-CN" dirty="0"/>
              <a:t>matplotlib</a:t>
            </a:r>
            <a:r>
              <a:rPr lang="zh-CN" altLang="en-US" dirty="0"/>
              <a:t>之上，并集成了</a:t>
            </a:r>
            <a:r>
              <a:rPr lang="en-GB" altLang="zh-CN" dirty="0"/>
              <a:t>pandas</a:t>
            </a:r>
            <a:r>
              <a:rPr lang="zh-CN" altLang="en-US" dirty="0"/>
              <a:t>的数据结构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Seaborn</a:t>
            </a:r>
            <a:r>
              <a:rPr lang="zh-CN" altLang="en-US" dirty="0"/>
              <a:t>通过更简洁的</a:t>
            </a:r>
            <a:r>
              <a:rPr lang="en-GB" altLang="zh-CN" dirty="0"/>
              <a:t>API</a:t>
            </a:r>
            <a:r>
              <a:rPr lang="zh-CN" altLang="en-US" dirty="0"/>
              <a:t>来绘制信息更丰富，更具吸引力的图像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面向数据集的</a:t>
            </a:r>
            <a:r>
              <a:rPr lang="en-GB" altLang="zh-CN" dirty="0"/>
              <a:t>API</a:t>
            </a:r>
            <a:r>
              <a:rPr lang="zh-CN" altLang="en-GB" dirty="0"/>
              <a:t>，</a:t>
            </a:r>
            <a:r>
              <a:rPr lang="zh-CN" altLang="en-US" dirty="0"/>
              <a:t>与</a:t>
            </a:r>
            <a:r>
              <a:rPr lang="en-GB" altLang="zh-CN" dirty="0"/>
              <a:t>Pandas</a:t>
            </a:r>
            <a:r>
              <a:rPr lang="zh-CN" altLang="en-US" dirty="0"/>
              <a:t>配合使用起来比直接使用</a:t>
            </a:r>
            <a:r>
              <a:rPr lang="en-GB" altLang="zh-CN" dirty="0"/>
              <a:t>Matplotlib</a:t>
            </a:r>
            <a:r>
              <a:rPr lang="zh-CN" altLang="en-US" dirty="0"/>
              <a:t>更方便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38151" y="1989138"/>
            <a:ext cx="2871070" cy="8237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2.5</a:t>
            </a:r>
            <a:r>
              <a:rPr lang="zh-CN" altLang="en-US" dirty="0"/>
              <a:t> </a:t>
            </a:r>
            <a:r>
              <a:rPr lang="en-GB" altLang="zh-CN" dirty="0"/>
              <a:t>Sklearn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GB" altLang="zh-CN" b="1" dirty="0"/>
              <a:t>Sklearn </a:t>
            </a:r>
            <a:endParaRPr lang="en-GB" altLang="zh-CN" b="1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GB" altLang="zh-CN" dirty="0" err="1"/>
              <a:t>scikit</a:t>
            </a:r>
            <a:r>
              <a:rPr lang="en-GB" altLang="zh-CN" dirty="0"/>
              <a:t>-learn </a:t>
            </a:r>
            <a:r>
              <a:rPr lang="zh-CN" altLang="en-US" dirty="0"/>
              <a:t>是基于 </a:t>
            </a:r>
            <a:r>
              <a:rPr lang="en-GB" altLang="zh-CN" dirty="0"/>
              <a:t>Python </a:t>
            </a:r>
            <a:r>
              <a:rPr lang="zh-CN" altLang="en-US" dirty="0"/>
              <a:t>语言的机器学习工具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简单高效的数据挖掘和数据分析工具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可供大家在各种环境中重复使用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建立在 </a:t>
            </a:r>
            <a:r>
              <a:rPr lang="en-US" altLang="zh-CN" dirty="0"/>
              <a:t>NumPy </a:t>
            </a:r>
            <a:r>
              <a:rPr lang="zh-CN" altLang="en-US" dirty="0"/>
              <a:t>，</a:t>
            </a:r>
            <a:r>
              <a:rPr lang="en-US" altLang="zh-CN" dirty="0"/>
              <a:t>SciPy </a:t>
            </a:r>
            <a:r>
              <a:rPr lang="zh-CN" altLang="en-US" dirty="0"/>
              <a:t>和 </a:t>
            </a:r>
            <a:r>
              <a:rPr lang="en-US" altLang="zh-CN" dirty="0"/>
              <a:t>matplotlib </a:t>
            </a:r>
            <a:r>
              <a:rPr lang="zh-CN" altLang="en-US" dirty="0"/>
              <a:t>上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621" y="1989138"/>
            <a:ext cx="1625600" cy="584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2.6</a:t>
            </a:r>
            <a:r>
              <a:rPr lang="zh-CN" altLang="en-US" dirty="0"/>
              <a:t> </a:t>
            </a:r>
            <a:r>
              <a:rPr lang="en-GB" altLang="zh-CN" dirty="0"/>
              <a:t>Jupyter Notebook/</a:t>
            </a:r>
            <a:r>
              <a:rPr lang="en-GB" altLang="zh-CN" dirty="0" err="1"/>
              <a:t>Jupyter</a:t>
            </a:r>
            <a:r>
              <a:rPr lang="en-US" altLang="en-GB" dirty="0" err="1"/>
              <a:t> </a:t>
            </a:r>
            <a:r>
              <a:rPr lang="en-GB" altLang="zh-CN" dirty="0" err="1"/>
              <a:t>Lab</a:t>
            </a:r>
            <a:endParaRPr lang="en-GB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GB" altLang="zh-CN" dirty="0"/>
              <a:t>Jupyter Notebook</a:t>
            </a:r>
            <a:r>
              <a:rPr lang="zh-CN" altLang="en-US" dirty="0"/>
              <a:t>是一个开源</a:t>
            </a:r>
            <a:r>
              <a:rPr lang="en-GB" altLang="zh-CN" dirty="0"/>
              <a:t>Web</a:t>
            </a:r>
            <a:r>
              <a:rPr lang="zh-CN" altLang="en-US" dirty="0"/>
              <a:t>应用程序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可以创建和共享代码、公式、可视化图表、笔记文档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是数据分析学习和开发的首选开发环境</a:t>
            </a:r>
            <a:endParaRPr lang="en-US" altLang="zh-CN" dirty="0"/>
          </a:p>
          <a:p>
            <a:r>
              <a:rPr lang="zh-CN" altLang="en-US" dirty="0"/>
              <a:t>用途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数据清理和转换</a:t>
            </a:r>
            <a:endParaRPr lang="zh-CN" altLang="en-US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数值模拟</a:t>
            </a:r>
            <a:endParaRPr lang="zh-CN" altLang="en-US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统计分析</a:t>
            </a:r>
            <a:endParaRPr lang="zh-CN" altLang="en-US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数据可视化</a:t>
            </a:r>
            <a:endParaRPr lang="zh-CN" altLang="en-US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机器学习等</a:t>
            </a:r>
            <a:endParaRPr lang="zh-CN" altLang="en-US" b="0" dirty="0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24909" y="1989137"/>
            <a:ext cx="1184312" cy="136375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GB" altLang="zh-CN" dirty="0"/>
              <a:t>Python</a:t>
            </a:r>
            <a:r>
              <a:rPr lang="zh-CN" altLang="en-US" dirty="0"/>
              <a:t>做数据分析的优势</a:t>
            </a:r>
            <a:endParaRPr lang="en-US" altLang="zh-CN" dirty="0"/>
          </a:p>
          <a:p>
            <a:pPr marL="0" indent="0">
              <a:buNone/>
            </a:pPr>
            <a:r>
              <a:rPr lang="en-GB" altLang="zh-CN" b="0" dirty="0"/>
              <a:t>Python</a:t>
            </a:r>
            <a:r>
              <a:rPr lang="zh-CN" altLang="en-US" b="0" dirty="0"/>
              <a:t>可以独立高效的完成数据分析相关的全部工作</a:t>
            </a:r>
            <a:endParaRPr lang="zh-CN" altLang="en-US" b="0" dirty="0"/>
          </a:p>
          <a:p>
            <a:pPr>
              <a:buFont typeface="+mj-lt"/>
              <a:buAutoNum type="arabicPeriod" startAt="2"/>
            </a:pPr>
            <a:r>
              <a:rPr lang="zh-CN" altLang="en-US" dirty="0"/>
              <a:t>知道</a:t>
            </a:r>
            <a:r>
              <a:rPr lang="en-GB" altLang="zh-CN" dirty="0"/>
              <a:t>Python</a:t>
            </a:r>
            <a:r>
              <a:rPr lang="zh-CN" altLang="en-US" dirty="0"/>
              <a:t>数据分析常用开源库</a:t>
            </a:r>
            <a:endParaRPr lang="en-US" altLang="zh-CN" dirty="0"/>
          </a:p>
          <a:p>
            <a:pPr marL="0" indent="0">
              <a:buNone/>
            </a:pPr>
            <a:r>
              <a:rPr lang="en-GB" altLang="zh-CN" b="0" dirty="0"/>
              <a:t>Pandas</a:t>
            </a:r>
            <a:r>
              <a:rPr lang="zh-CN" altLang="en-GB" b="0" dirty="0"/>
              <a:t>，</a:t>
            </a:r>
            <a:r>
              <a:rPr lang="en-GB" altLang="zh-CN" b="0" dirty="0"/>
              <a:t>Numpy</a:t>
            </a:r>
            <a:r>
              <a:rPr lang="zh-CN" altLang="en-GB" b="0" dirty="0"/>
              <a:t>，</a:t>
            </a:r>
            <a:r>
              <a:rPr lang="en-GB" altLang="zh-CN" b="0" dirty="0"/>
              <a:t>Matplotlib</a:t>
            </a:r>
            <a:r>
              <a:rPr lang="zh-CN" altLang="en-GB" b="0" dirty="0"/>
              <a:t>，</a:t>
            </a:r>
            <a:r>
              <a:rPr lang="en-GB" altLang="zh-CN" b="0" dirty="0"/>
              <a:t>Seaborn</a:t>
            </a:r>
            <a:r>
              <a:rPr lang="zh-CN" altLang="en-GB" b="0" dirty="0"/>
              <a:t>，</a:t>
            </a:r>
            <a:r>
              <a:rPr lang="en-GB" altLang="zh-CN" b="0" dirty="0"/>
              <a:t>Sklearn</a:t>
            </a:r>
            <a:r>
              <a:rPr lang="zh-CN" altLang="en-GB" b="0" dirty="0"/>
              <a:t>，</a:t>
            </a:r>
            <a:r>
              <a:rPr lang="en-GB" altLang="zh-CN" b="0" dirty="0"/>
              <a:t>Jupyter Notebook/</a:t>
            </a:r>
            <a:r>
              <a:rPr lang="en-GB" altLang="zh-CN" b="0" dirty="0" err="1"/>
              <a:t>JupyterLab</a:t>
            </a:r>
            <a:endParaRPr lang="en-GB" altLang="zh-CN" b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/>
              <a:t>Python</a:t>
            </a:r>
            <a:r>
              <a:rPr lang="zh-CN" altLang="en-US" sz="6000" dirty="0"/>
              <a:t>数据分析环境搭建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57904" y="1001077"/>
            <a:ext cx="6298881" cy="4855845"/>
          </a:xfrm>
        </p:spPr>
        <p:txBody>
          <a:bodyPr/>
          <a:lstStyle/>
          <a:p>
            <a:r>
              <a:rPr lang="zh-CN" altLang="en-US" dirty="0"/>
              <a:t>独立完成开发环境搭建</a:t>
            </a:r>
            <a:endParaRPr lang="zh-CN" altLang="en-US" dirty="0"/>
          </a:p>
          <a:p>
            <a:r>
              <a:rPr lang="zh-CN" altLang="en-US" dirty="0"/>
              <a:t>掌握 </a:t>
            </a:r>
            <a:r>
              <a:rPr lang="en-GB" altLang="zh-CN" dirty="0"/>
              <a:t>Anaconda</a:t>
            </a:r>
            <a:r>
              <a:rPr lang="zh-CN" altLang="en-US" dirty="0"/>
              <a:t>的使用方法</a:t>
            </a:r>
            <a:endParaRPr lang="zh-CN" altLang="en-US" dirty="0"/>
          </a:p>
          <a:p>
            <a:r>
              <a:rPr lang="zh-CN" altLang="en-US" dirty="0"/>
              <a:t>掌握 </a:t>
            </a:r>
            <a:r>
              <a:rPr lang="en-GB" altLang="zh-CN" dirty="0"/>
              <a:t>Jupyter Notebook</a:t>
            </a:r>
            <a:r>
              <a:rPr lang="zh-CN" altLang="en-US" dirty="0"/>
              <a:t>的使用方法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开发环境搭建</a:t>
            </a:r>
            <a:endParaRPr lang="zh-CN" altLang="en-US" b="1" dirty="0">
              <a:solidFill>
                <a:srgbClr val="FF0000"/>
              </a:solidFill>
            </a:endParaRPr>
          </a:p>
          <a:p>
            <a:r>
              <a:rPr lang="en-GB" altLang="zh-CN" b="1" dirty="0"/>
              <a:t>Anaconda</a:t>
            </a:r>
            <a:r>
              <a:rPr lang="zh-CN" altLang="en-US" b="1" dirty="0"/>
              <a:t>的使用</a:t>
            </a:r>
            <a:endParaRPr lang="zh-CN" altLang="en-US" b="1" dirty="0"/>
          </a:p>
          <a:p>
            <a:r>
              <a:rPr lang="en-GB" altLang="zh-CN" b="1" dirty="0"/>
              <a:t>Jupyter Notebook</a:t>
            </a:r>
            <a:r>
              <a:rPr lang="zh-CN" altLang="en-US" b="1" dirty="0"/>
              <a:t>的使用</a:t>
            </a:r>
            <a:endParaRPr lang="zh-CN" altLang="en-US" b="1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1.1 Anaconda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GB" altLang="zh-CN" dirty="0"/>
              <a:t>Anaconda </a:t>
            </a:r>
            <a:r>
              <a:rPr lang="zh-CN" altLang="en-US" dirty="0"/>
              <a:t>是最流行的数据分析平台，全球两千多万人在使用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Anaconda </a:t>
            </a:r>
            <a:r>
              <a:rPr lang="zh-CN" altLang="en-US" dirty="0"/>
              <a:t>附带了一大批常用数据科学包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Anaconda </a:t>
            </a:r>
            <a:r>
              <a:rPr lang="zh-CN" altLang="en-US" dirty="0"/>
              <a:t>是在 </a:t>
            </a:r>
            <a:r>
              <a:rPr lang="en-US" altLang="zh-CN" dirty="0" err="1"/>
              <a:t>conda</a:t>
            </a:r>
            <a:r>
              <a:rPr lang="zh-CN" altLang="en-US" dirty="0"/>
              <a:t>（一个包管理器和环境管理器）上发展出来的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可以帮助你在计算机上安装和管理数据分析相关包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包含了虚拟环境管理工具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21" y="1068220"/>
            <a:ext cx="27178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CN" dirty="0"/>
              <a:t>1.2 Anaconda</a:t>
            </a:r>
            <a:r>
              <a:rPr lang="zh-CN" altLang="en-US" dirty="0"/>
              <a:t>安装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latinLnBrk="0">
              <a:buFont typeface="Wingdings" panose="05000000000000000000" pitchFamily="2" charset="2"/>
              <a:buChar char="u"/>
            </a:pPr>
            <a:r>
              <a:rPr lang="en-US" altLang="zh-CN" dirty="0"/>
              <a:t>Anaconda </a:t>
            </a:r>
            <a:r>
              <a:rPr lang="zh-CN" altLang="en-US" dirty="0"/>
              <a:t>可用于多个平台（ 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Mac OS X </a:t>
            </a:r>
            <a:r>
              <a:rPr lang="zh-CN" altLang="en-US" dirty="0"/>
              <a:t>和 </a:t>
            </a:r>
            <a:r>
              <a:rPr lang="en-US" altLang="zh-CN" dirty="0"/>
              <a:t>Linux</a:t>
            </a:r>
            <a:r>
              <a:rPr lang="zh-CN" altLang="en-US" dirty="0"/>
              <a:t>）</a:t>
            </a:r>
            <a:endParaRPr lang="zh-CN" altLang="en-US" dirty="0"/>
          </a:p>
          <a:p>
            <a:pPr marL="342900" indent="-342900" latinLnBrk="0">
              <a:buFont typeface="+mj-lt"/>
              <a:buAutoNum type="arabicPeriod"/>
            </a:pPr>
            <a:r>
              <a:rPr lang="zh-CN" altLang="en-US" dirty="0"/>
              <a:t>可以在官网上下载对应平台的安装包</a:t>
            </a:r>
            <a:endParaRPr lang="zh-CN" altLang="en-US" dirty="0"/>
          </a:p>
          <a:p>
            <a:pPr marL="342900" indent="-342900" latinLnBrk="0">
              <a:buFont typeface="+mj-lt"/>
              <a:buAutoNum type="arabicPeriod"/>
            </a:pPr>
            <a:r>
              <a:rPr lang="zh-CN" altLang="en-US" dirty="0"/>
              <a:t>如果计算机上已经安装了 </a:t>
            </a:r>
            <a:r>
              <a:rPr lang="en-US" altLang="zh-CN" dirty="0"/>
              <a:t>Python</a:t>
            </a:r>
            <a:r>
              <a:rPr lang="zh-CN" altLang="en-US" dirty="0"/>
              <a:t>，安装不会对你有任何影响</a:t>
            </a:r>
            <a:endParaRPr lang="zh-CN" altLang="en-US" dirty="0"/>
          </a:p>
          <a:p>
            <a:pPr marL="342900" indent="-342900" latinLnBrk="0">
              <a:buFont typeface="+mj-lt"/>
              <a:buAutoNum type="arabicPeriod"/>
            </a:pPr>
            <a:r>
              <a:rPr lang="zh-CN" altLang="en-US" dirty="0"/>
              <a:t>安装的过程很简单，一路下一步即可</a:t>
            </a:r>
            <a:endParaRPr lang="en-US" altLang="zh-CN" dirty="0"/>
          </a:p>
          <a:p>
            <a:pPr marL="342900" indent="-342900" latinLnBrk="0">
              <a:buFont typeface="+mj-lt"/>
              <a:buAutoNum type="arabicPeriod"/>
            </a:pPr>
            <a:r>
              <a:rPr kumimoji="1" lang="en-GB" altLang="zh-CN" dirty="0"/>
              <a:t>https://</a:t>
            </a:r>
            <a:r>
              <a:rPr kumimoji="1" lang="en-GB" altLang="zh-CN" dirty="0" err="1"/>
              <a:t>www.anaconda.com</a:t>
            </a:r>
            <a:r>
              <a:rPr kumimoji="1" lang="en-GB" altLang="zh-CN" dirty="0"/>
              <a:t>/products/individual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21" y="1068220"/>
            <a:ext cx="2717800" cy="7239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57492" y="611778"/>
            <a:ext cx="6298881" cy="4855845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/>
              <a:t>了解</a:t>
            </a:r>
            <a:r>
              <a:rPr lang="en-US" altLang="zh-CN" b="1" dirty="0"/>
              <a:t>Python</a:t>
            </a:r>
            <a:r>
              <a:rPr lang="zh-CN" altLang="en-US" b="1" dirty="0"/>
              <a:t>做数据分析的优势</a:t>
            </a:r>
            <a:endParaRPr lang="zh-CN" altLang="en-US" b="1" dirty="0"/>
          </a:p>
          <a:p>
            <a:r>
              <a:rPr lang="zh-CN" altLang="en-US" b="1" dirty="0"/>
              <a:t>知道</a:t>
            </a:r>
            <a:r>
              <a:rPr lang="en-US" altLang="zh-CN" b="1" dirty="0"/>
              <a:t>Python</a:t>
            </a:r>
            <a:r>
              <a:rPr lang="zh-CN" altLang="en-US" b="1" dirty="0"/>
              <a:t>数据分析常用开源库</a:t>
            </a:r>
            <a:endParaRPr lang="zh-CN" altLang="en-US" b="1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/>
              <a:t>开发环境搭建</a:t>
            </a:r>
            <a:endParaRPr lang="zh-CN" altLang="en-US" b="1" dirty="0"/>
          </a:p>
          <a:p>
            <a:r>
              <a:rPr lang="en-GB" altLang="zh-CN" b="1" dirty="0">
                <a:solidFill>
                  <a:srgbClr val="FF0000"/>
                </a:solidFill>
              </a:rPr>
              <a:t>Anaconda</a:t>
            </a:r>
            <a:r>
              <a:rPr lang="zh-CN" altLang="en-US" b="1" dirty="0">
                <a:solidFill>
                  <a:srgbClr val="FF0000"/>
                </a:solidFill>
              </a:rPr>
              <a:t>的使用</a:t>
            </a:r>
            <a:endParaRPr lang="zh-CN" altLang="en-US" b="1" dirty="0">
              <a:solidFill>
                <a:srgbClr val="FF0000"/>
              </a:solidFill>
            </a:endParaRPr>
          </a:p>
          <a:p>
            <a:r>
              <a:rPr lang="en-GB" altLang="zh-CN" b="1" dirty="0"/>
              <a:t>Jupyter Notebook</a:t>
            </a:r>
            <a:r>
              <a:rPr lang="zh-CN" altLang="en-US" b="1" dirty="0"/>
              <a:t>的使用</a:t>
            </a:r>
            <a:endParaRPr lang="zh-CN" altLang="en-US" b="1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CN" dirty="0"/>
              <a:t>2.1 Anaconda</a:t>
            </a:r>
            <a:r>
              <a:rPr lang="zh-CN" altLang="en-US" dirty="0"/>
              <a:t>的界面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051"/>
            <a:ext cx="8381964" cy="48357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CN" dirty="0"/>
              <a:t>2.2 Anaconda</a:t>
            </a:r>
            <a:r>
              <a:rPr lang="zh-CN" altLang="en-US" dirty="0"/>
              <a:t>的包管理功能</a:t>
            </a:r>
            <a:r>
              <a:rPr lang="en-US" altLang="zh-CN" dirty="0"/>
              <a:t>-</a:t>
            </a:r>
            <a:r>
              <a:rPr lang="zh-CN" altLang="en-US" dirty="0"/>
              <a:t>可以通过管理界面安装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0108"/>
            <a:ext cx="8285642" cy="489763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CN" dirty="0"/>
              <a:t>2.2 Anaconda</a:t>
            </a:r>
            <a:r>
              <a:rPr lang="zh-CN" altLang="en-US" dirty="0"/>
              <a:t>的包管理功能</a:t>
            </a:r>
            <a:r>
              <a:rPr lang="en-US" altLang="zh-CN" dirty="0"/>
              <a:t>-</a:t>
            </a:r>
            <a:r>
              <a:rPr lang="zh-CN" altLang="en-US" dirty="0"/>
              <a:t>可以通过命令安装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altLang="zh-CN" dirty="0" err="1"/>
              <a:t>conda</a:t>
            </a:r>
            <a:r>
              <a:rPr lang="en-GB" altLang="zh-CN" dirty="0"/>
              <a:t> install </a:t>
            </a:r>
            <a:r>
              <a:rPr lang="zh-CN" altLang="en-US" dirty="0"/>
              <a:t>包名字</a:t>
            </a:r>
            <a:endParaRPr lang="en-US" altLang="zh-CN" dirty="0"/>
          </a:p>
          <a:p>
            <a:r>
              <a:rPr lang="en-GB" altLang="zh-CN" dirty="0"/>
              <a:t>pip install </a:t>
            </a:r>
            <a:r>
              <a:rPr lang="zh-CN" altLang="en-US" dirty="0"/>
              <a:t>包名字</a:t>
            </a:r>
            <a:endParaRPr lang="en-US" altLang="zh-CN" dirty="0"/>
          </a:p>
          <a:p>
            <a:r>
              <a:rPr lang="zh-CN" altLang="en-US" dirty="0"/>
              <a:t>注意，使用</a:t>
            </a:r>
            <a:r>
              <a:rPr lang="en-US" altLang="zh-CN" dirty="0"/>
              <a:t>pip</a:t>
            </a:r>
            <a:r>
              <a:rPr lang="zh-CN" altLang="en-US" dirty="0"/>
              <a:t>时最好指定安装源：</a:t>
            </a:r>
            <a:endParaRPr lang="en-US" altLang="zh-CN" dirty="0"/>
          </a:p>
          <a:p>
            <a:r>
              <a:rPr lang="zh-CN" altLang="en-US" dirty="0"/>
              <a:t>阿里云：</a:t>
            </a:r>
            <a:r>
              <a:rPr lang="en-US" altLang="zh-CN" dirty="0"/>
              <a:t>https://</a:t>
            </a:r>
            <a:r>
              <a:rPr lang="en-US" altLang="zh-CN" dirty="0" err="1"/>
              <a:t>mirrors.aliyun.com</a:t>
            </a:r>
            <a:r>
              <a:rPr lang="en-US" altLang="zh-CN" dirty="0"/>
              <a:t>/</a:t>
            </a:r>
            <a:r>
              <a:rPr lang="en-US" altLang="zh-CN" dirty="0" err="1"/>
              <a:t>pypi</a:t>
            </a:r>
            <a:r>
              <a:rPr lang="en-US" altLang="zh-CN" dirty="0"/>
              <a:t>/simple/</a:t>
            </a:r>
            <a:endParaRPr lang="en-US" altLang="zh-CN" dirty="0"/>
          </a:p>
          <a:p>
            <a:r>
              <a:rPr lang="zh-CN" altLang="en-US" dirty="0"/>
              <a:t>豆瓣：</a:t>
            </a:r>
            <a:r>
              <a:rPr lang="en-US" altLang="zh-CN" dirty="0"/>
              <a:t>https://</a:t>
            </a:r>
            <a:r>
              <a:rPr lang="en-US" altLang="zh-CN" dirty="0" err="1"/>
              <a:t>pypi.douban.com</a:t>
            </a:r>
            <a:r>
              <a:rPr lang="en-US" altLang="zh-CN" dirty="0"/>
              <a:t>/simple/</a:t>
            </a:r>
            <a:endParaRPr lang="en-US" altLang="zh-CN" dirty="0"/>
          </a:p>
          <a:p>
            <a:r>
              <a:rPr lang="zh-CN" altLang="en-US" dirty="0"/>
              <a:t>清华大学：</a:t>
            </a:r>
            <a:r>
              <a:rPr lang="en-US" altLang="zh-CN" dirty="0"/>
              <a:t>https://</a:t>
            </a:r>
            <a:r>
              <a:rPr lang="en-US" altLang="zh-CN" dirty="0" err="1"/>
              <a:t>pypi.tuna.tsinghua.edu.cn</a:t>
            </a:r>
            <a:r>
              <a:rPr lang="en-US" altLang="zh-CN" dirty="0"/>
              <a:t>/simple/</a:t>
            </a:r>
            <a:endParaRPr lang="en-US" altLang="zh-CN" dirty="0"/>
          </a:p>
          <a:p>
            <a:r>
              <a:rPr lang="zh-CN" altLang="en-US" dirty="0"/>
              <a:t>中国科学技术大学 </a:t>
            </a:r>
            <a:r>
              <a:rPr lang="en-US" altLang="zh-CN" dirty="0"/>
              <a:t>http://</a:t>
            </a:r>
            <a:r>
              <a:rPr lang="en-US" altLang="zh-CN" dirty="0" err="1"/>
              <a:t>pypi.mirrors.ustc.edu.cn</a:t>
            </a:r>
            <a:r>
              <a:rPr lang="en-US" altLang="zh-CN" dirty="0"/>
              <a:t>/simple/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pip install </a:t>
            </a:r>
            <a:r>
              <a:rPr lang="zh-CN" altLang="en-US" dirty="0"/>
              <a:t>包名 </a:t>
            </a:r>
            <a:r>
              <a:rPr lang="en-US" altLang="zh-CN" dirty="0"/>
              <a:t>-</a:t>
            </a:r>
            <a:r>
              <a:rPr lang="en-US" altLang="zh-CN" dirty="0" err="1"/>
              <a:t>i</a:t>
            </a:r>
            <a:r>
              <a:rPr lang="en-US" altLang="zh-CN" dirty="0"/>
              <a:t> https://</a:t>
            </a:r>
            <a:r>
              <a:rPr lang="en-US" altLang="zh-CN" dirty="0" err="1"/>
              <a:t>mirrors.aliyun.com</a:t>
            </a:r>
            <a:r>
              <a:rPr lang="en-US" altLang="zh-CN" dirty="0"/>
              <a:t>/</a:t>
            </a:r>
            <a:r>
              <a:rPr lang="en-US" altLang="zh-CN" dirty="0" err="1"/>
              <a:t>pypi</a:t>
            </a:r>
            <a:r>
              <a:rPr lang="en-US" altLang="zh-CN" dirty="0"/>
              <a:t>/simple/  #</a:t>
            </a:r>
            <a:r>
              <a:rPr lang="zh-CN" altLang="en-US" dirty="0"/>
              <a:t>通过阿里云镜像安装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CN" dirty="0"/>
              <a:t>2.</a:t>
            </a:r>
            <a:r>
              <a:rPr lang="en-US" altLang="zh-CN" dirty="0"/>
              <a:t>3</a:t>
            </a:r>
            <a:r>
              <a:rPr lang="en-GB" altLang="zh-CN" dirty="0"/>
              <a:t> </a:t>
            </a:r>
            <a:r>
              <a:rPr lang="en-US" altLang="zh-CN" dirty="0"/>
              <a:t>Anaconda</a:t>
            </a:r>
            <a:r>
              <a:rPr lang="zh-CN" altLang="en-US" dirty="0"/>
              <a:t>的虚拟环境管理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虚拟环境的作用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很多开源库版本升级后</a:t>
            </a:r>
            <a:r>
              <a:rPr lang="en-US" altLang="zh-CN" b="0" dirty="0"/>
              <a:t>API</a:t>
            </a:r>
            <a:r>
              <a:rPr lang="zh-CN" altLang="en-US" b="0" dirty="0"/>
              <a:t>有变化，老版本的代码不能在新版本中运行</a:t>
            </a:r>
            <a:endParaRPr lang="zh-CN" altLang="en-US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将不同</a:t>
            </a:r>
            <a:r>
              <a:rPr lang="en-US" altLang="zh-CN" b="0" dirty="0"/>
              <a:t>Python</a:t>
            </a:r>
            <a:r>
              <a:rPr lang="zh-CN" altLang="en-US" b="0" dirty="0"/>
              <a:t>版本</a:t>
            </a:r>
            <a:r>
              <a:rPr lang="en-US" altLang="zh-CN" b="0" dirty="0"/>
              <a:t>/</a:t>
            </a:r>
            <a:r>
              <a:rPr lang="zh-CN" altLang="en-US" b="0" dirty="0"/>
              <a:t>相同开源库的不同版本隔离</a:t>
            </a:r>
            <a:endParaRPr lang="zh-CN" altLang="en-US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不同版本的代码在不同的虚拟环境中运行</a:t>
            </a:r>
            <a:endParaRPr lang="zh-CN" altLang="en-US" b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CN" dirty="0"/>
              <a:t>2.</a:t>
            </a:r>
            <a:r>
              <a:rPr lang="en-US" altLang="zh-CN" dirty="0"/>
              <a:t>3</a:t>
            </a:r>
            <a:r>
              <a:rPr lang="en-GB" altLang="zh-CN" dirty="0"/>
              <a:t> </a:t>
            </a:r>
            <a:r>
              <a:rPr lang="en-US" altLang="zh-CN" dirty="0"/>
              <a:t>Anaconda</a:t>
            </a:r>
            <a:r>
              <a:rPr lang="zh-CN" altLang="en-US" dirty="0"/>
              <a:t>的虚拟环境管理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通过</a:t>
            </a:r>
            <a:r>
              <a:rPr lang="en-US" altLang="zh-CN" dirty="0"/>
              <a:t>Anaconda</a:t>
            </a:r>
            <a:r>
              <a:rPr lang="zh-CN" altLang="en-US" dirty="0"/>
              <a:t>界面创建虚拟环境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4494"/>
            <a:ext cx="8392768" cy="48688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CN" dirty="0"/>
              <a:t>2.</a:t>
            </a:r>
            <a:r>
              <a:rPr lang="en-US" altLang="zh-CN" dirty="0"/>
              <a:t>3</a:t>
            </a:r>
            <a:r>
              <a:rPr lang="en-GB" altLang="zh-CN" dirty="0"/>
              <a:t> </a:t>
            </a:r>
            <a:r>
              <a:rPr lang="en-US" altLang="zh-CN" dirty="0"/>
              <a:t>Anaconda</a:t>
            </a:r>
            <a:r>
              <a:rPr lang="zh-CN" altLang="en-US" dirty="0"/>
              <a:t>的虚拟环境管理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通过命令行创建虚拟环境</a:t>
            </a:r>
            <a:endParaRPr lang="en-US" altLang="zh-CN" dirty="0"/>
          </a:p>
          <a:p>
            <a:r>
              <a:rPr lang="en-US" altLang="zh-CN" dirty="0" err="1"/>
              <a:t>conda</a:t>
            </a:r>
            <a:r>
              <a:rPr lang="en-US" altLang="zh-CN" dirty="0"/>
              <a:t> create -n </a:t>
            </a:r>
            <a:r>
              <a:rPr lang="zh-CN" altLang="en-US" dirty="0"/>
              <a:t>虚拟环境名字 </a:t>
            </a:r>
            <a:r>
              <a:rPr lang="en-US" altLang="zh-CN" dirty="0"/>
              <a:t>python=python</a:t>
            </a:r>
            <a:r>
              <a:rPr lang="zh-CN" altLang="en-US" dirty="0"/>
              <a:t>版本  </a:t>
            </a:r>
            <a:r>
              <a:rPr lang="en-US" altLang="zh-CN" dirty="0"/>
              <a:t>#</a:t>
            </a:r>
            <a:r>
              <a:rPr lang="zh-CN" altLang="en-US" dirty="0"/>
              <a:t>创建虚拟环境</a:t>
            </a:r>
            <a:endParaRPr lang="zh-CN" altLang="en-US" dirty="0"/>
          </a:p>
          <a:p>
            <a:r>
              <a:rPr lang="en-US" altLang="zh-CN" dirty="0" err="1"/>
              <a:t>conda</a:t>
            </a:r>
            <a:r>
              <a:rPr lang="en-US" altLang="zh-CN" dirty="0"/>
              <a:t> activate </a:t>
            </a:r>
            <a:r>
              <a:rPr lang="zh-CN" altLang="en-US" dirty="0"/>
              <a:t>虚拟环境名字 </a:t>
            </a:r>
            <a:r>
              <a:rPr lang="en-US" altLang="zh-CN" dirty="0"/>
              <a:t>#</a:t>
            </a:r>
            <a:r>
              <a:rPr lang="zh-CN" altLang="en-US" dirty="0"/>
              <a:t>进入虚拟环境</a:t>
            </a:r>
            <a:endParaRPr lang="zh-CN" altLang="en-US" dirty="0"/>
          </a:p>
          <a:p>
            <a:r>
              <a:rPr lang="en-US" altLang="zh-CN" dirty="0" err="1"/>
              <a:t>conda</a:t>
            </a:r>
            <a:r>
              <a:rPr lang="en-US" altLang="zh-CN" dirty="0"/>
              <a:t> deactivate </a:t>
            </a:r>
            <a:r>
              <a:rPr lang="zh-CN" altLang="en-US" dirty="0"/>
              <a:t>虚拟环境名字 </a:t>
            </a:r>
            <a:r>
              <a:rPr lang="en-US" altLang="zh-CN" dirty="0"/>
              <a:t>#</a:t>
            </a:r>
            <a:r>
              <a:rPr lang="zh-CN" altLang="en-US" dirty="0"/>
              <a:t>退出虚拟环境</a:t>
            </a:r>
            <a:endParaRPr lang="zh-CN" altLang="en-US" dirty="0"/>
          </a:p>
          <a:p>
            <a:r>
              <a:rPr lang="en-US" altLang="zh-CN" dirty="0" err="1"/>
              <a:t>conda</a:t>
            </a:r>
            <a:r>
              <a:rPr lang="en-US" altLang="zh-CN" dirty="0"/>
              <a:t> remove -n </a:t>
            </a:r>
            <a:r>
              <a:rPr lang="zh-CN" altLang="en-US" dirty="0"/>
              <a:t>虚拟环境名字 </a:t>
            </a:r>
            <a:r>
              <a:rPr lang="en-US" altLang="zh-CN" dirty="0"/>
              <a:t>--all  #</a:t>
            </a:r>
            <a:r>
              <a:rPr lang="zh-CN" altLang="en-US" dirty="0"/>
              <a:t>删除虚拟环境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/>
              <a:t>开发环境搭建</a:t>
            </a:r>
            <a:endParaRPr lang="zh-CN" altLang="en-US" b="1" dirty="0"/>
          </a:p>
          <a:p>
            <a:r>
              <a:rPr lang="en-GB" altLang="zh-CN" b="1" dirty="0"/>
              <a:t>Anaconda</a:t>
            </a:r>
            <a:r>
              <a:rPr lang="zh-CN" altLang="en-US" b="1" dirty="0"/>
              <a:t>的使用</a:t>
            </a:r>
            <a:endParaRPr lang="zh-CN" altLang="en-US" b="1" dirty="0"/>
          </a:p>
          <a:p>
            <a:r>
              <a:rPr lang="en-GB" altLang="zh-CN" b="1" dirty="0">
                <a:solidFill>
                  <a:srgbClr val="FF0000"/>
                </a:solidFill>
              </a:rPr>
              <a:t>Jupyter Notebook</a:t>
            </a:r>
            <a:r>
              <a:rPr lang="zh-CN" altLang="en-US" b="1" dirty="0">
                <a:solidFill>
                  <a:srgbClr val="FF0000"/>
                </a:solidFill>
              </a:rPr>
              <a:t>的使用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启动 </a:t>
            </a:r>
            <a:r>
              <a:rPr lang="en-GB" altLang="zh-CN" dirty="0"/>
              <a:t>Jupyter Notebook 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通过</a:t>
            </a:r>
            <a:r>
              <a:rPr lang="en-GB" altLang="zh-CN" dirty="0"/>
              <a:t>Anaconda</a:t>
            </a:r>
            <a:r>
              <a:rPr lang="zh-CN" altLang="en-US" dirty="0"/>
              <a:t>启动 </a:t>
            </a:r>
            <a:r>
              <a:rPr lang="en-GB" altLang="zh-CN" dirty="0"/>
              <a:t>Jupyter Notebook</a:t>
            </a:r>
            <a:endParaRPr lang="en-GB" altLang="zh-CN" dirty="0"/>
          </a:p>
          <a:p>
            <a:endParaRPr lang="en-GB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9355"/>
            <a:ext cx="8516924" cy="48118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启动 </a:t>
            </a:r>
            <a:r>
              <a:rPr lang="en-GB" altLang="zh-CN" dirty="0"/>
              <a:t>Jupyter Notebook 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通过终端启动 </a:t>
            </a:r>
            <a:r>
              <a:rPr lang="en-GB" altLang="zh-CN" dirty="0"/>
              <a:t>Jupyter Notebook</a:t>
            </a:r>
            <a:endParaRPr lang="en-GB" altLang="zh-CN" dirty="0"/>
          </a:p>
          <a:p>
            <a:r>
              <a:rPr lang="en-GB" altLang="zh-CN" dirty="0" err="1"/>
              <a:t>conda</a:t>
            </a:r>
            <a:r>
              <a:rPr lang="en-GB" altLang="zh-CN" dirty="0"/>
              <a:t> activate </a:t>
            </a:r>
            <a:r>
              <a:rPr lang="zh-CN" altLang="en-US" dirty="0"/>
              <a:t>虚拟环境名字</a:t>
            </a:r>
            <a:endParaRPr lang="zh-CN" altLang="en-US" dirty="0"/>
          </a:p>
          <a:p>
            <a:r>
              <a:rPr lang="en-GB" altLang="zh-CN" dirty="0" err="1"/>
              <a:t>jupyter</a:t>
            </a:r>
            <a:r>
              <a:rPr lang="en-GB" altLang="zh-CN" dirty="0"/>
              <a:t> notebook</a:t>
            </a:r>
            <a:endParaRPr lang="en-GB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为什么使用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进行数据分析</a:t>
            </a:r>
            <a:endParaRPr lang="zh-CN" altLang="en-US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常用</a:t>
            </a:r>
            <a:r>
              <a:rPr lang="en-US" altLang="zh-CN" b="1" dirty="0"/>
              <a:t>Python</a:t>
            </a:r>
            <a:r>
              <a:rPr lang="zh-CN" altLang="en-US" b="1" dirty="0"/>
              <a:t>数据分析开源库介绍</a:t>
            </a:r>
            <a:endParaRPr lang="zh-CN" altLang="en-US" b="1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GB" altLang="zh-CN" dirty="0"/>
              <a:t>Jupyter Notebook</a:t>
            </a:r>
            <a:r>
              <a:rPr lang="zh-CN" altLang="en-US" dirty="0"/>
              <a:t>使用简介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新建</a:t>
            </a:r>
            <a:r>
              <a:rPr lang="en-GB" altLang="zh-CN" dirty="0"/>
              <a:t>notebook</a:t>
            </a:r>
            <a:r>
              <a:rPr lang="zh-CN" altLang="en-US" dirty="0"/>
              <a:t>文档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8052"/>
            <a:ext cx="9845675" cy="19789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GB" altLang="zh-CN" dirty="0"/>
              <a:t>Jupyter Notebook</a:t>
            </a:r>
            <a:r>
              <a:rPr lang="zh-CN" altLang="en-US" dirty="0"/>
              <a:t>使用简介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新建文件之后会打开</a:t>
            </a:r>
            <a:r>
              <a:rPr lang="en-US" altLang="zh-CN" dirty="0"/>
              <a:t>Notebook</a:t>
            </a:r>
            <a:r>
              <a:rPr lang="zh-CN" altLang="en-US" dirty="0"/>
              <a:t>界面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00720"/>
            <a:ext cx="9845675" cy="23400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GB" altLang="zh-CN" dirty="0"/>
              <a:t>Jupyter Notebook</a:t>
            </a:r>
            <a:r>
              <a:rPr lang="zh-CN" altLang="en-US" dirty="0"/>
              <a:t>使用简介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GB" altLang="zh-CN" dirty="0"/>
              <a:t>Jupyter Notebook</a:t>
            </a:r>
            <a:r>
              <a:rPr lang="zh-CN" altLang="en-US" dirty="0"/>
              <a:t>的</a:t>
            </a:r>
            <a:r>
              <a:rPr lang="en-GB" altLang="zh-CN" dirty="0"/>
              <a:t>cell</a:t>
            </a:r>
            <a:r>
              <a:rPr lang="zh-CN" altLang="en-US" dirty="0"/>
              <a:t>，代码的输入框和输出显示的结果就是</a:t>
            </a:r>
            <a:r>
              <a:rPr lang="en-US" altLang="zh-CN" dirty="0"/>
              <a:t>cell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GB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4250"/>
            <a:ext cx="8217949" cy="4096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GB" altLang="zh-CN" dirty="0"/>
              <a:t>Jupyter Notebook</a:t>
            </a:r>
            <a:r>
              <a:rPr lang="zh-CN" altLang="en-US" dirty="0"/>
              <a:t>使用简介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常用快捷键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命令模式，按</a:t>
            </a:r>
            <a:r>
              <a:rPr lang="en-GB" altLang="zh-CN" dirty="0"/>
              <a:t>ESC</a:t>
            </a:r>
            <a:r>
              <a:rPr lang="zh-CN" altLang="en-US" dirty="0"/>
              <a:t>进入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Y</a:t>
            </a:r>
            <a:r>
              <a:rPr lang="zh-CN" altLang="en-GB" dirty="0"/>
              <a:t>，</a:t>
            </a:r>
            <a:r>
              <a:rPr lang="en-GB" altLang="zh-CN" dirty="0"/>
              <a:t>cell</a:t>
            </a:r>
            <a:r>
              <a:rPr lang="zh-CN" altLang="en-US" dirty="0"/>
              <a:t>切换到</a:t>
            </a:r>
            <a:r>
              <a:rPr lang="en-GB" altLang="zh-CN" dirty="0"/>
              <a:t>Code</a:t>
            </a:r>
            <a:r>
              <a:rPr lang="zh-CN" altLang="en-US" dirty="0"/>
              <a:t>模式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M</a:t>
            </a:r>
            <a:r>
              <a:rPr lang="zh-CN" altLang="en-GB" dirty="0"/>
              <a:t>，</a:t>
            </a:r>
            <a:r>
              <a:rPr lang="en-GB" altLang="zh-CN" dirty="0"/>
              <a:t>cell</a:t>
            </a:r>
            <a:r>
              <a:rPr lang="zh-CN" altLang="en-US" dirty="0"/>
              <a:t>切换到</a:t>
            </a:r>
            <a:r>
              <a:rPr lang="en-GB" altLang="zh-CN" dirty="0"/>
              <a:t>Markdown</a:t>
            </a:r>
            <a:r>
              <a:rPr lang="zh-CN" altLang="en-US" dirty="0"/>
              <a:t>模式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A</a:t>
            </a:r>
            <a:r>
              <a:rPr lang="zh-CN" altLang="en-GB" dirty="0"/>
              <a:t>，</a:t>
            </a:r>
            <a:r>
              <a:rPr lang="zh-CN" altLang="en-US" dirty="0"/>
              <a:t>在当前</a:t>
            </a:r>
            <a:r>
              <a:rPr lang="en-GB" altLang="zh-CN" dirty="0"/>
              <a:t>cell</a:t>
            </a:r>
            <a:r>
              <a:rPr lang="zh-CN" altLang="en-US" dirty="0"/>
              <a:t>的上面添加</a:t>
            </a:r>
            <a:r>
              <a:rPr lang="en-GB" altLang="zh-CN" dirty="0"/>
              <a:t>cell</a:t>
            </a:r>
            <a:endParaRPr lang="en-GB" altLang="zh-CN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B</a:t>
            </a:r>
            <a:r>
              <a:rPr lang="zh-CN" altLang="en-GB" dirty="0"/>
              <a:t>，</a:t>
            </a:r>
            <a:r>
              <a:rPr lang="zh-CN" altLang="en-US" dirty="0"/>
              <a:t>在当前</a:t>
            </a:r>
            <a:r>
              <a:rPr lang="en-GB" altLang="zh-CN" dirty="0"/>
              <a:t>cell</a:t>
            </a:r>
            <a:r>
              <a:rPr lang="zh-CN" altLang="en-US" dirty="0"/>
              <a:t>的下面添加</a:t>
            </a:r>
            <a:r>
              <a:rPr lang="en-GB" altLang="zh-CN" dirty="0"/>
              <a:t>cell</a:t>
            </a:r>
            <a:endParaRPr lang="en-GB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双击</a:t>
            </a:r>
            <a:r>
              <a:rPr lang="en-GB" altLang="zh-CN" dirty="0"/>
              <a:t>D</a:t>
            </a:r>
            <a:r>
              <a:rPr lang="zh-CN" altLang="en-GB" dirty="0"/>
              <a:t>：</a:t>
            </a:r>
            <a:r>
              <a:rPr lang="zh-CN" altLang="en-US" dirty="0"/>
              <a:t>删除当前</a:t>
            </a:r>
            <a:r>
              <a:rPr lang="en-GB" altLang="zh-CN" dirty="0"/>
              <a:t>cell</a:t>
            </a:r>
            <a:endParaRPr lang="en-GB" altLang="zh-CN" dirty="0"/>
          </a:p>
          <a:p>
            <a:endParaRPr lang="en-GB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GB" altLang="zh-CN" dirty="0"/>
              <a:t>Jupyter Notebook</a:t>
            </a:r>
            <a:r>
              <a:rPr lang="zh-CN" altLang="en-US" dirty="0"/>
              <a:t>使用简介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常用快捷键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编辑模式，按</a:t>
            </a:r>
            <a:r>
              <a:rPr lang="en-GB" altLang="zh-CN" dirty="0"/>
              <a:t>Enter</a:t>
            </a:r>
            <a:r>
              <a:rPr lang="zh-CN" altLang="en-US" dirty="0"/>
              <a:t>进入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多光标操作：</a:t>
            </a:r>
            <a:r>
              <a:rPr lang="en-US" altLang="zh-CN" dirty="0"/>
              <a:t>Ctrl</a:t>
            </a:r>
            <a:r>
              <a:rPr lang="zh-CN" altLang="en-US" dirty="0"/>
              <a:t>键点击鼠标（</a:t>
            </a:r>
            <a:r>
              <a:rPr lang="en-US" altLang="zh-CN" dirty="0" err="1"/>
              <a:t>Mac:CMD</a:t>
            </a:r>
            <a:r>
              <a:rPr lang="en-US" altLang="zh-CN" dirty="0"/>
              <a:t>+</a:t>
            </a:r>
            <a:r>
              <a:rPr lang="zh-CN" altLang="en-US" dirty="0"/>
              <a:t>点击鼠标）回退：</a:t>
            </a:r>
            <a:r>
              <a:rPr lang="en-US" altLang="zh-CN" dirty="0" err="1"/>
              <a:t>Ctrl+Z</a:t>
            </a:r>
            <a:r>
              <a:rPr lang="zh-CN" altLang="en-US" dirty="0"/>
              <a:t>（</a:t>
            </a:r>
            <a:r>
              <a:rPr lang="en-US" altLang="zh-CN" dirty="0" err="1"/>
              <a:t>Mac:CMD+Z</a:t>
            </a:r>
            <a:r>
              <a:rPr lang="zh-CN" altLang="en-US" dirty="0"/>
              <a:t>）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重做：</a:t>
            </a:r>
            <a:r>
              <a:rPr lang="en-US" altLang="zh-CN" dirty="0" err="1"/>
              <a:t>Ctrl+Y</a:t>
            </a:r>
            <a:r>
              <a:rPr lang="zh-CN" altLang="en-US" dirty="0"/>
              <a:t>（</a:t>
            </a:r>
            <a:r>
              <a:rPr lang="en-US" altLang="zh-CN" dirty="0" err="1"/>
              <a:t>Mac:CMD+Y</a:t>
            </a:r>
            <a:r>
              <a:rPr lang="en-US" altLang="zh-CN" dirty="0"/>
              <a:t>)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补全代码：变量、方法后跟</a:t>
            </a:r>
            <a:r>
              <a:rPr lang="en-US" altLang="zh-CN" dirty="0"/>
              <a:t>Tab</a:t>
            </a:r>
            <a:r>
              <a:rPr lang="zh-CN" altLang="en-US" dirty="0"/>
              <a:t>键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为一行或多行代码添加</a:t>
            </a:r>
            <a:r>
              <a:rPr lang="en-US" altLang="zh-CN" dirty="0"/>
              <a:t>/</a:t>
            </a:r>
            <a:r>
              <a:rPr lang="zh-CN" altLang="en-US" dirty="0"/>
              <a:t>取消注释：</a:t>
            </a:r>
            <a:r>
              <a:rPr lang="en-US" altLang="zh-CN" dirty="0"/>
              <a:t>Ctrl+/</a:t>
            </a:r>
            <a:r>
              <a:rPr lang="zh-CN" altLang="en-US" dirty="0"/>
              <a:t>（</a:t>
            </a:r>
            <a:r>
              <a:rPr lang="en-US" altLang="zh-CN" dirty="0" err="1"/>
              <a:t>Mac:CMD</a:t>
            </a:r>
            <a:r>
              <a:rPr lang="en-US" altLang="zh-CN" dirty="0"/>
              <a:t>+/</a:t>
            </a:r>
            <a:r>
              <a:rPr lang="zh-CN" altLang="en-US" dirty="0"/>
              <a:t>）</a:t>
            </a:r>
            <a:endParaRPr lang="zh-CN" altLang="en-US" dirty="0"/>
          </a:p>
          <a:p>
            <a:endParaRPr lang="en-GB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GB" altLang="zh-CN" dirty="0"/>
              <a:t>Jupyter Notebook</a:t>
            </a:r>
            <a:r>
              <a:rPr lang="zh-CN" altLang="en-US" dirty="0"/>
              <a:t>使用简介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常用快捷键</a:t>
            </a:r>
            <a:endParaRPr lang="en-US" altLang="zh-CN" dirty="0"/>
          </a:p>
          <a:p>
            <a:r>
              <a:rPr lang="zh-CN" altLang="en-US" dirty="0"/>
              <a:t>两种模式通用快捷键</a:t>
            </a:r>
            <a:endParaRPr lang="zh-CN" altLang="en-US" dirty="0"/>
          </a:p>
          <a:p>
            <a:r>
              <a:rPr lang="en-US" altLang="zh-CN" b="1" dirty="0" err="1"/>
              <a:t>Shift+Enter</a:t>
            </a:r>
            <a:r>
              <a:rPr lang="zh-CN" altLang="en-US" b="1" dirty="0"/>
              <a:t>，执行本单元代码，并跳转到下一单元</a:t>
            </a:r>
            <a:endParaRPr lang="zh-CN" altLang="en-US" dirty="0"/>
          </a:p>
          <a:p>
            <a:r>
              <a:rPr lang="en-US" altLang="zh-CN" b="1" dirty="0" err="1"/>
              <a:t>Ctrl+Enter</a:t>
            </a:r>
            <a:r>
              <a:rPr lang="zh-CN" altLang="en-US" b="1" dirty="0"/>
              <a:t>，执行本单元代码，留在本单元</a:t>
            </a:r>
            <a:endParaRPr lang="zh-CN" altLang="en-US" dirty="0"/>
          </a:p>
          <a:p>
            <a:r>
              <a:rPr lang="en-US" altLang="zh-CN" dirty="0"/>
              <a:t>cell</a:t>
            </a:r>
            <a:r>
              <a:rPr lang="zh-CN" altLang="en-US" dirty="0"/>
              <a:t>行号前的 * ，表示代码正在运行</a:t>
            </a:r>
            <a:endParaRPr lang="zh-CN" altLang="en-US" dirty="0"/>
          </a:p>
          <a:p>
            <a:endParaRPr lang="en-GB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GB" altLang="zh-CN" dirty="0"/>
              <a:t>Jupyter Notebook</a:t>
            </a:r>
            <a:r>
              <a:rPr lang="zh-CN" altLang="en-US" dirty="0"/>
              <a:t>使用简介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GB" altLang="zh-CN" dirty="0"/>
              <a:t>Jupyter notebook</a:t>
            </a:r>
            <a:r>
              <a:rPr lang="zh-CN" altLang="en-US" dirty="0"/>
              <a:t>的功能扩展</a:t>
            </a:r>
            <a:endParaRPr lang="en-US" altLang="zh-CN" dirty="0"/>
          </a:p>
          <a:p>
            <a:r>
              <a:rPr lang="zh-CN" altLang="en-US" dirty="0"/>
              <a:t>安装</a:t>
            </a:r>
            <a:r>
              <a:rPr lang="en-GB" altLang="zh-CN" dirty="0" err="1"/>
              <a:t>jupyter_contrib_nbextensions</a:t>
            </a:r>
            <a:r>
              <a:rPr lang="zh-CN" altLang="en-US" dirty="0"/>
              <a:t>库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进入到虚拟环境中</a:t>
            </a:r>
            <a:endParaRPr lang="zh-CN" altLang="en-US" dirty="0"/>
          </a:p>
          <a:p>
            <a:r>
              <a:rPr lang="en-GB" altLang="zh-CN" dirty="0" err="1"/>
              <a:t>conda</a:t>
            </a:r>
            <a:r>
              <a:rPr lang="en-GB" altLang="zh-CN" dirty="0"/>
              <a:t> activate </a:t>
            </a:r>
            <a:r>
              <a:rPr lang="zh-CN" altLang="en-US" dirty="0"/>
              <a:t>虚拟环境名字</a:t>
            </a:r>
            <a:endParaRPr lang="zh-CN" altLang="en-US" dirty="0"/>
          </a:p>
          <a:p>
            <a:endParaRPr lang="en-GB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en-GB" altLang="zh-CN" dirty="0"/>
              <a:t>Jupyter Notebook</a:t>
            </a:r>
            <a:r>
              <a:rPr lang="zh-CN" altLang="en-US" dirty="0"/>
              <a:t>中使用</a:t>
            </a:r>
            <a:r>
              <a:rPr lang="en-GB" altLang="zh-CN" dirty="0"/>
              <a:t>Markdown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在命令模式中，按</a:t>
            </a:r>
            <a:r>
              <a:rPr lang="en-US" altLang="zh-CN" dirty="0"/>
              <a:t>M</a:t>
            </a:r>
            <a:r>
              <a:rPr lang="zh-CN" altLang="en-US" dirty="0"/>
              <a:t>即可进入到</a:t>
            </a:r>
            <a:r>
              <a:rPr lang="en-US" altLang="zh-CN" dirty="0"/>
              <a:t>Markdown</a:t>
            </a:r>
            <a:r>
              <a:rPr lang="zh-CN" altLang="en-US" dirty="0"/>
              <a:t>编辑模式</a:t>
            </a:r>
            <a:endParaRPr lang="zh-CN" altLang="en-US" dirty="0"/>
          </a:p>
          <a:p>
            <a:r>
              <a:rPr lang="zh-CN" altLang="en-US" dirty="0"/>
              <a:t>使用</a:t>
            </a:r>
            <a:r>
              <a:rPr lang="en-US" altLang="zh-CN" dirty="0"/>
              <a:t>Markdown</a:t>
            </a:r>
            <a:r>
              <a:rPr lang="zh-CN" altLang="en-US" dirty="0"/>
              <a:t>语法可以在代码间穿插格式化的文本作为说明文字或笔记</a:t>
            </a:r>
            <a:endParaRPr lang="zh-CN" altLang="en-US" dirty="0"/>
          </a:p>
          <a:p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en-GB" altLang="zh-CN" dirty="0"/>
              <a:t>Jupyter Notebook</a:t>
            </a:r>
            <a:r>
              <a:rPr lang="zh-CN" altLang="en-US" dirty="0"/>
              <a:t>中使用</a:t>
            </a:r>
            <a:r>
              <a:rPr lang="en-GB" altLang="zh-CN" dirty="0"/>
              <a:t>Markdown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GB" altLang="zh-CN" dirty="0"/>
              <a:t>Markdown</a:t>
            </a:r>
            <a:r>
              <a:rPr lang="zh-CN" altLang="en-US" dirty="0"/>
              <a:t>语法简介</a:t>
            </a:r>
            <a:endParaRPr lang="en-US" altLang="zh-CN" dirty="0"/>
          </a:p>
          <a:p>
            <a:r>
              <a:rPr lang="zh-CN" altLang="en-US" dirty="0"/>
              <a:t>掌握标题和缩进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724400" cy="2425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en-GB" altLang="zh-CN" dirty="0" err="1"/>
              <a:t>JupyterLab</a:t>
            </a:r>
            <a:r>
              <a:rPr lang="zh-CN" altLang="en-GB" dirty="0"/>
              <a:t>简介</a:t>
            </a:r>
            <a:endParaRPr lang="en-GB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027" y="751219"/>
            <a:ext cx="9025843" cy="639415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进行数据分析的优势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/>
              <a:t>Python</a:t>
            </a:r>
            <a:r>
              <a:rPr lang="zh-CN" altLang="en-US" dirty="0"/>
              <a:t>作为当下最为流行的编程语言之一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可以独立完成数据分析的各种任务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数据分析领域里有海量开源库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机器学习</a:t>
            </a:r>
            <a:r>
              <a:rPr lang="en-US" altLang="zh-CN" dirty="0"/>
              <a:t>/</a:t>
            </a:r>
            <a:r>
              <a:rPr lang="zh-CN" altLang="en-US" dirty="0"/>
              <a:t>深度学习领域最热门的编程语言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在爬虫，</a:t>
            </a:r>
            <a:r>
              <a:rPr lang="en-US" altLang="zh-CN" dirty="0"/>
              <a:t>Web</a:t>
            </a:r>
            <a:r>
              <a:rPr lang="zh-CN" altLang="en-US" dirty="0"/>
              <a:t>开发等领域均有应用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71" y="1430170"/>
            <a:ext cx="41275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en-GB" altLang="zh-CN" dirty="0" err="1"/>
              <a:t>JupyterLab</a:t>
            </a:r>
            <a:r>
              <a:rPr lang="zh-CN" altLang="en-GB" dirty="0"/>
              <a:t>简介</a:t>
            </a:r>
            <a:endParaRPr lang="en-GB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5303" y="1457271"/>
            <a:ext cx="7911745" cy="512480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独立完成开发环境搭建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0" dirty="0"/>
              <a:t>安装</a:t>
            </a:r>
            <a:r>
              <a:rPr lang="en-US" altLang="zh-CN" b="0" dirty="0"/>
              <a:t>Anaconda</a:t>
            </a:r>
            <a:r>
              <a:rPr lang="zh-CN" altLang="en-US" b="0" dirty="0"/>
              <a:t>作为开发环境的管理器</a:t>
            </a:r>
            <a:endParaRPr lang="zh-CN" altLang="en-US" b="0" dirty="0"/>
          </a:p>
          <a:p>
            <a:pPr>
              <a:buFont typeface="+mj-lt"/>
              <a:buAutoNum type="arabicPeriod" startAt="2"/>
            </a:pPr>
            <a:r>
              <a:rPr lang="zh-CN" altLang="en-US" dirty="0"/>
              <a:t>掌握 </a:t>
            </a:r>
            <a:r>
              <a:rPr lang="en-US" altLang="zh-CN" dirty="0"/>
              <a:t>Anaconda </a:t>
            </a:r>
            <a:r>
              <a:rPr lang="zh-CN" altLang="en-US" dirty="0"/>
              <a:t>的使用方法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b="0" dirty="0"/>
              <a:t>Anaconda</a:t>
            </a:r>
            <a:r>
              <a:rPr lang="zh-CN" altLang="en-US" b="0" dirty="0"/>
              <a:t>可以管理虚拟环境</a:t>
            </a:r>
            <a:endParaRPr lang="zh-CN" altLang="en-US" b="0" dirty="0"/>
          </a:p>
          <a:p>
            <a:pPr marL="0" indent="0">
              <a:buNone/>
            </a:pPr>
            <a:r>
              <a:rPr lang="en-US" altLang="zh-CN" b="0" dirty="0"/>
              <a:t>Anaconda</a:t>
            </a:r>
            <a:r>
              <a:rPr lang="zh-CN" altLang="en-US" b="0" dirty="0"/>
              <a:t>可以管理虚拟环境中的软件包</a:t>
            </a:r>
            <a:endParaRPr lang="zh-CN" altLang="en-US" b="0" dirty="0"/>
          </a:p>
          <a:p>
            <a:pPr>
              <a:buFont typeface="+mj-lt"/>
              <a:buAutoNum type="arabicPeriod" startAt="3"/>
            </a:pPr>
            <a:r>
              <a:rPr lang="zh-CN" altLang="en-US" dirty="0"/>
              <a:t>掌握 </a:t>
            </a:r>
            <a:r>
              <a:rPr lang="en-US" altLang="zh-CN" dirty="0"/>
              <a:t>Jupyter Notebook </a:t>
            </a:r>
            <a:r>
              <a:rPr lang="zh-CN" altLang="en-US" dirty="0"/>
              <a:t>的使用方法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0" dirty="0"/>
              <a:t>扩展名为</a:t>
            </a:r>
            <a:r>
              <a:rPr lang="en-US" altLang="zh-CN" b="0" dirty="0"/>
              <a:t>.</a:t>
            </a:r>
            <a:r>
              <a:rPr lang="en-US" altLang="zh-CN" b="0" dirty="0" err="1"/>
              <a:t>ipynb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b="0" dirty="0"/>
              <a:t>在</a:t>
            </a:r>
            <a:r>
              <a:rPr lang="en-US" altLang="zh-CN" b="0" dirty="0"/>
              <a:t>cell</a:t>
            </a:r>
            <a:r>
              <a:rPr lang="zh-CN" altLang="en-US" b="0" dirty="0"/>
              <a:t>中编辑代码和展示输出结果</a:t>
            </a:r>
            <a:endParaRPr lang="zh-CN" altLang="en-US" b="0" dirty="0"/>
          </a:p>
          <a:p>
            <a:pPr marL="0" indent="0">
              <a:buNone/>
            </a:pPr>
            <a:r>
              <a:rPr lang="zh-CN" altLang="en-US" b="0" dirty="0"/>
              <a:t>支持</a:t>
            </a:r>
            <a:r>
              <a:rPr lang="en-US" altLang="zh-CN" b="0" dirty="0"/>
              <a:t>Markdown</a:t>
            </a:r>
            <a:r>
              <a:rPr lang="zh-CN" altLang="en-US" b="0" dirty="0"/>
              <a:t>语法</a:t>
            </a:r>
            <a:endParaRPr lang="zh-CN" altLang="en-US" b="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进行数据分析的优势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与</a:t>
            </a:r>
            <a:r>
              <a:rPr lang="en-GB" altLang="zh-CN" dirty="0"/>
              <a:t>Excel</a:t>
            </a:r>
            <a:r>
              <a:rPr lang="zh-CN" altLang="en-GB" dirty="0"/>
              <a:t>，</a:t>
            </a:r>
            <a:r>
              <a:rPr lang="en-GB" altLang="zh-CN" dirty="0" err="1"/>
              <a:t>PowerBI</a:t>
            </a:r>
            <a:r>
              <a:rPr lang="zh-CN" altLang="en-GB" dirty="0"/>
              <a:t>，</a:t>
            </a:r>
            <a:r>
              <a:rPr lang="en-GB" altLang="zh-CN" dirty="0"/>
              <a:t>Tableau</a:t>
            </a:r>
            <a:r>
              <a:rPr lang="zh-CN" altLang="en-US" dirty="0"/>
              <a:t>等软件比较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Excel</a:t>
            </a:r>
            <a:r>
              <a:rPr lang="zh-CN" altLang="en-US" dirty="0"/>
              <a:t>有百万行数据限制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 err="1"/>
              <a:t>PowerBI</a:t>
            </a:r>
            <a:r>
              <a:rPr lang="en-GB" altLang="zh-CN" dirty="0"/>
              <a:t> </a:t>
            </a:r>
            <a:r>
              <a:rPr lang="zh-CN" altLang="en-GB" dirty="0"/>
              <a:t>，</a:t>
            </a:r>
            <a:r>
              <a:rPr lang="en-GB" altLang="zh-CN" dirty="0"/>
              <a:t>Tableau</a:t>
            </a:r>
            <a:r>
              <a:rPr lang="zh-CN" altLang="en-US" dirty="0"/>
              <a:t>在处理大数据的时候速度相对较慢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Excel</a:t>
            </a:r>
            <a:r>
              <a:rPr lang="zh-CN" altLang="en-GB" dirty="0"/>
              <a:t>，</a:t>
            </a:r>
            <a:r>
              <a:rPr lang="en-GB" altLang="zh-CN" dirty="0"/>
              <a:t>Power BI </a:t>
            </a:r>
            <a:r>
              <a:rPr lang="zh-CN" altLang="en-US" dirty="0"/>
              <a:t>和</a:t>
            </a:r>
            <a:r>
              <a:rPr lang="en-GB" altLang="zh-CN" dirty="0"/>
              <a:t>Tableau </a:t>
            </a:r>
            <a:r>
              <a:rPr lang="zh-CN" altLang="en-US" dirty="0"/>
              <a:t>需要付费购买授权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Python</a:t>
            </a:r>
            <a:r>
              <a:rPr lang="zh-CN" altLang="en-US" dirty="0"/>
              <a:t>功能远比</a:t>
            </a:r>
            <a:r>
              <a:rPr lang="en-GB" altLang="zh-CN" dirty="0"/>
              <a:t>Excel</a:t>
            </a:r>
            <a:r>
              <a:rPr lang="zh-CN" altLang="en-GB" dirty="0"/>
              <a:t>，</a:t>
            </a:r>
            <a:r>
              <a:rPr lang="en-GB" altLang="zh-CN" dirty="0" err="1"/>
              <a:t>PowerBI</a:t>
            </a:r>
            <a:r>
              <a:rPr lang="zh-CN" altLang="en-GB" dirty="0"/>
              <a:t>，</a:t>
            </a:r>
            <a:r>
              <a:rPr lang="en-GB" altLang="zh-CN" dirty="0"/>
              <a:t>Tableau</a:t>
            </a:r>
            <a:r>
              <a:rPr lang="zh-CN" altLang="en-US" dirty="0"/>
              <a:t>等软件强大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Python</a:t>
            </a:r>
            <a:r>
              <a:rPr lang="zh-CN" altLang="en-US" dirty="0"/>
              <a:t>跨平台，</a:t>
            </a:r>
            <a:r>
              <a:rPr lang="en-GB" altLang="zh-CN" dirty="0"/>
              <a:t>Windows</a:t>
            </a:r>
            <a:r>
              <a:rPr lang="zh-CN" altLang="en-GB" dirty="0"/>
              <a:t>，</a:t>
            </a:r>
            <a:r>
              <a:rPr lang="en-GB" altLang="zh-CN" dirty="0"/>
              <a:t>MacOS</a:t>
            </a:r>
            <a:r>
              <a:rPr lang="zh-CN" altLang="en-GB" dirty="0"/>
              <a:t>，</a:t>
            </a:r>
            <a:r>
              <a:rPr lang="en-GB" altLang="zh-CN" dirty="0"/>
              <a:t>Linux</a:t>
            </a:r>
            <a:r>
              <a:rPr lang="zh-CN" altLang="en-US" dirty="0"/>
              <a:t>都可以运行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71" y="1430170"/>
            <a:ext cx="41275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进行数据分析的优势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与</a:t>
            </a:r>
            <a:r>
              <a:rPr lang="en-US" altLang="zh-CN" dirty="0"/>
              <a:t>R</a:t>
            </a:r>
            <a:r>
              <a:rPr lang="zh-CN" altLang="en-US" dirty="0"/>
              <a:t>语言比较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Python</a:t>
            </a:r>
            <a:r>
              <a:rPr lang="zh-CN" altLang="en-US" dirty="0"/>
              <a:t>在处理海量数据的时候比</a:t>
            </a:r>
            <a:r>
              <a:rPr lang="en-US" altLang="zh-CN" dirty="0"/>
              <a:t>R</a:t>
            </a:r>
            <a:r>
              <a:rPr lang="zh-CN" altLang="en-US" dirty="0"/>
              <a:t>语言效率更高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Python</a:t>
            </a:r>
            <a:r>
              <a:rPr lang="zh-CN" altLang="en-US" dirty="0"/>
              <a:t>的工程化能力更强，</a:t>
            </a:r>
            <a:r>
              <a:rPr lang="en-US" altLang="zh-CN" dirty="0"/>
              <a:t>R</a:t>
            </a:r>
            <a:r>
              <a:rPr lang="zh-CN" altLang="en-US" dirty="0"/>
              <a:t>专注于统计与数据分析领域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Python</a:t>
            </a:r>
            <a:r>
              <a:rPr lang="zh-CN" altLang="en-US" dirty="0"/>
              <a:t>在非结构化数据（文本，图像）和深度学习领域比</a:t>
            </a:r>
            <a:r>
              <a:rPr lang="en-US" altLang="zh-CN" dirty="0"/>
              <a:t>R</a:t>
            </a:r>
            <a:r>
              <a:rPr lang="zh-CN" altLang="en-US" dirty="0"/>
              <a:t>更有优势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在数据分析相关开源社区，</a:t>
            </a:r>
            <a:r>
              <a:rPr lang="en-US" altLang="zh-CN" dirty="0"/>
              <a:t>python</a:t>
            </a:r>
            <a:r>
              <a:rPr lang="zh-CN" altLang="en-US" dirty="0"/>
              <a:t>相关的内容远多于</a:t>
            </a:r>
            <a:r>
              <a:rPr lang="en-US" altLang="zh-CN" dirty="0"/>
              <a:t>R</a:t>
            </a:r>
            <a:r>
              <a:rPr lang="zh-CN" altLang="en-US" dirty="0"/>
              <a:t>语言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71" y="1430170"/>
            <a:ext cx="41275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/>
              <a:t>为什么使用</a:t>
            </a:r>
            <a:r>
              <a:rPr lang="en-US" altLang="zh-CN" b="1" dirty="0"/>
              <a:t>Python</a:t>
            </a:r>
            <a:r>
              <a:rPr lang="zh-CN" altLang="en-US" b="1" dirty="0"/>
              <a:t>进行数据分析</a:t>
            </a:r>
            <a:endParaRPr lang="zh-CN" altLang="en-US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常用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数据分析开源库介绍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</a:t>
            </a:r>
            <a:r>
              <a:rPr lang="en-GB" altLang="zh-CN" dirty="0"/>
              <a:t>Numpy</a:t>
            </a:r>
            <a:endParaRPr lang="en-GB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NumPy(Numerical Python) </a:t>
            </a:r>
            <a:r>
              <a:rPr lang="zh-CN" altLang="en-US" dirty="0"/>
              <a:t>是 </a:t>
            </a:r>
            <a:r>
              <a:rPr lang="en-US" altLang="zh-CN" dirty="0"/>
              <a:t>Python </a:t>
            </a:r>
            <a:r>
              <a:rPr lang="zh-CN" altLang="en-US" dirty="0"/>
              <a:t>语言的一个扩展程序库。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是一个运行速度非常快的数学库，主要用于数组计算</a:t>
            </a:r>
            <a:endParaRPr lang="en-US" altLang="zh-CN" dirty="0"/>
          </a:p>
          <a:p>
            <a:r>
              <a:rPr lang="zh-CN" altLang="en-US" dirty="0"/>
              <a:t>包含：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一个强大的</a:t>
            </a:r>
            <a:r>
              <a:rPr lang="en-US" altLang="zh-CN" b="0" dirty="0"/>
              <a:t>N</a:t>
            </a:r>
            <a:r>
              <a:rPr lang="zh-CN" altLang="en-US" b="0" dirty="0"/>
              <a:t>维数组对象 </a:t>
            </a:r>
            <a:r>
              <a:rPr lang="en-US" altLang="zh-CN" b="0" dirty="0"/>
              <a:t>ndarray</a:t>
            </a:r>
            <a:endParaRPr lang="en-US" altLang="zh-CN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广播功能函数</a:t>
            </a:r>
            <a:endParaRPr lang="en-US" altLang="zh-CN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整合 </a:t>
            </a:r>
            <a:r>
              <a:rPr lang="en-US" altLang="zh-CN" b="0" dirty="0"/>
              <a:t>C/C++/Fortran </a:t>
            </a:r>
            <a:r>
              <a:rPr lang="zh-CN" altLang="en-US" b="0" dirty="0"/>
              <a:t>代码的工具</a:t>
            </a:r>
            <a:endParaRPr lang="en-US" altLang="zh-CN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dirty="0"/>
              <a:t>线性代数、傅里叶变换、随机数生成等功能</a:t>
            </a:r>
            <a:endParaRPr lang="zh-CN" altLang="en-US" b="0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4221" y="1989138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 </a:t>
            </a:r>
            <a:r>
              <a:rPr lang="en-GB" altLang="zh-CN" dirty="0"/>
              <a:t>Pandas</a:t>
            </a:r>
            <a:endParaRPr lang="en-GB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Pandas</a:t>
            </a:r>
            <a:r>
              <a:rPr lang="zh-CN" altLang="en-US" dirty="0"/>
              <a:t>是一个强大的分析结构化数据的工具集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0" dirty="0"/>
              <a:t>它的使用基础是</a:t>
            </a:r>
            <a:r>
              <a:rPr lang="en-US" altLang="zh-CN" b="0" dirty="0"/>
              <a:t>Numpy</a:t>
            </a:r>
            <a:r>
              <a:rPr lang="zh-CN" altLang="en-US" b="0" dirty="0"/>
              <a:t>（提供高性能的矩阵运算）</a:t>
            </a:r>
            <a:endParaRPr lang="en-US" altLang="zh-CN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0" dirty="0"/>
              <a:t>用于数据挖掘和数据分析，同时也提供数据清洗功能</a:t>
            </a:r>
            <a:endParaRPr lang="zh-CN" altLang="en-US" b="0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Pandas</a:t>
            </a:r>
            <a:r>
              <a:rPr lang="zh-CN" altLang="en-US" dirty="0"/>
              <a:t>利器之 </a:t>
            </a:r>
            <a:r>
              <a:rPr lang="en-GB" altLang="zh-CN" dirty="0"/>
              <a:t>Series</a:t>
            </a:r>
            <a:r>
              <a:rPr lang="zh-CN" altLang="en-US" dirty="0"/>
              <a:t>，是一种类似于一维数组的对象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GB" altLang="zh-CN" dirty="0"/>
              <a:t>Pandas</a:t>
            </a:r>
            <a:r>
              <a:rPr lang="zh-CN" altLang="en-US" dirty="0"/>
              <a:t>利器之 </a:t>
            </a:r>
            <a:r>
              <a:rPr lang="en-GB" altLang="zh-CN" dirty="0"/>
              <a:t>DataFrame</a:t>
            </a:r>
            <a:r>
              <a:rPr lang="zh-CN" altLang="en-US" dirty="0"/>
              <a:t>，是</a:t>
            </a:r>
            <a:r>
              <a:rPr lang="en-GB" altLang="zh-CN" dirty="0"/>
              <a:t>Pandas</a:t>
            </a:r>
            <a:r>
              <a:rPr lang="zh-CN" altLang="en-US" dirty="0"/>
              <a:t>中的一个表格型的数据结构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322" y="1989138"/>
            <a:ext cx="2302899" cy="71855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bdf43d6b-f7ae-47ba-a47d-699a5d789193"/>
  <p:tag name="COMMONDATA" val="eyJoZGlkIjoiZWNlNmI0ZGEwNWNmMmY4MDJmOGRmZTc2NmU0ZmZjNjc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3680</Words>
  <Application>WPS 演示</Application>
  <PresentationFormat>宽屏</PresentationFormat>
  <Paragraphs>265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42</vt:i4>
      </vt:variant>
    </vt:vector>
  </HeadingPairs>
  <TitlesOfParts>
    <vt:vector size="66" baseType="lpstr">
      <vt:lpstr>Arial</vt:lpstr>
      <vt:lpstr>宋体</vt:lpstr>
      <vt:lpstr>Wingdings</vt:lpstr>
      <vt:lpstr>Calibri</vt:lpstr>
      <vt:lpstr>黑体</vt:lpstr>
      <vt:lpstr>阿里巴巴普惠体 B</vt:lpstr>
      <vt:lpstr>阿里巴巴普惠体 R</vt:lpstr>
      <vt:lpstr>Segoe UI</vt:lpstr>
      <vt:lpstr>微软雅黑</vt:lpstr>
      <vt:lpstr>Verdana</vt:lpstr>
      <vt:lpstr>阿里巴巴普惠体</vt:lpstr>
      <vt:lpstr>阿里巴巴普惠体 M</vt:lpstr>
      <vt:lpstr>Segoe UI Light</vt:lpstr>
      <vt:lpstr>微软雅黑 Light</vt:lpstr>
      <vt:lpstr>华文楷体</vt:lpstr>
      <vt:lpstr>Alibaba PuHuiTi B</vt:lpstr>
      <vt:lpstr>Alibaba PuHuiTi R</vt:lpstr>
      <vt:lpstr>Arial Unicode MS</vt:lpstr>
      <vt:lpstr>等线</vt:lpstr>
      <vt:lpstr>封面2</vt:lpstr>
      <vt:lpstr>目录</vt:lpstr>
      <vt:lpstr>学习目标</vt:lpstr>
      <vt:lpstr>正文设计方案</vt:lpstr>
      <vt:lpstr>6_结束页设计方案</vt:lpstr>
      <vt:lpstr>Python数据分析简介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Python数据分析环境搭建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WPS_123410976</cp:lastModifiedBy>
  <cp:revision>168</cp:revision>
  <dcterms:created xsi:type="dcterms:W3CDTF">2020-03-31T02:23:00Z</dcterms:created>
  <dcterms:modified xsi:type="dcterms:W3CDTF">2023-08-30T10:27:06Z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FC83D9CC55864B789F97BE09A79914B5_12</vt:lpwstr>
  </property>
  <property fmtid="{D5CDD505-2E9C-101B-9397-08002B2CF9AE}" pid="3" name="KSOProductBuildVer">
    <vt:lpwstr>2052-12.1.0.15120</vt:lpwstr>
  </property>
</Properties>
</file>